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692" r:id="rId2"/>
    <p:sldId id="693" r:id="rId3"/>
    <p:sldId id="331" r:id="rId4"/>
    <p:sldId id="696" r:id="rId5"/>
    <p:sldId id="304" r:id="rId6"/>
    <p:sldId id="685" r:id="rId7"/>
    <p:sldId id="686" r:id="rId8"/>
    <p:sldId id="689" r:id="rId9"/>
    <p:sldId id="688" r:id="rId10"/>
    <p:sldId id="687" r:id="rId11"/>
    <p:sldId id="690" r:id="rId12"/>
    <p:sldId id="698" r:id="rId13"/>
    <p:sldId id="311" r:id="rId14"/>
    <p:sldId id="684" r:id="rId15"/>
    <p:sldId id="266" r:id="rId16"/>
    <p:sldId id="699" r:id="rId17"/>
    <p:sldId id="307" r:id="rId18"/>
    <p:sldId id="286" r:id="rId19"/>
    <p:sldId id="302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EB"/>
    <a:srgbClr val="CCFFCC"/>
    <a:srgbClr val="FFFF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 autoAdjust="0"/>
    <p:restoredTop sz="84752" autoAdjust="0"/>
  </p:normalViewPr>
  <p:slideViewPr>
    <p:cSldViewPr snapToGrid="0">
      <p:cViewPr varScale="1">
        <p:scale>
          <a:sx n="89" d="100"/>
          <a:sy n="89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5AD61-FECB-4593-8977-643792A8AD9C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C17F6-6922-4E7D-B06A-8996C35DF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7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CDAC-DB54-461F-9580-D84D986F34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Systematic uncertainty in pattern recognition will propagate to the later reconstruction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C17F6-6922-4E7D-B06A-8996C35DF1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6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</a:t>
            </a:r>
            <a:r>
              <a:rPr lang="en-US" baseline="0" dirty="0"/>
              <a:t> improvement in SP and … write something …  why is better ??? Remove last line, more dots </a:t>
            </a:r>
            <a:r>
              <a:rPr lang="en-US" baseline="0" dirty="0">
                <a:sym typeface="Wingdings" panose="05000000000000000000" pitchFamily="2" charset="2"/>
              </a:rPr>
              <a:t> more hits, high efficiency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FD54-80A8-414A-BA06-52ED47C70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E670-8022-4600-AFAF-18F0B8B0B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939BD-FAF4-4D29-9C45-96BFE7AA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C0C32-FFE4-45DD-BDED-1A8CA3E3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96980-3ED4-4694-926D-AD3439CE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3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2906-A44A-4E0E-92E0-FF74F0E0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CE2B1-0108-463A-B932-570A6406A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98120-109C-4594-BFC4-062CE8E2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AB46E-434E-4732-B8FE-29635C7F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8ECD-315A-462E-AABB-0C98F8E9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3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114C9A-AD2C-409C-8E58-6C88DDE7E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95007-800E-4645-8E61-D38E5ABFE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3B918-9F96-4B4C-B157-BD3D7E22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84834-BF6B-40A7-8589-37AE2132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A96B5-1538-4EF5-A144-04D16126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6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42B7-2597-4476-905B-F2A94FA3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0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93B7-EB80-4A82-8590-5C6ED6853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049"/>
            <a:ext cx="10515600" cy="4954915"/>
          </a:xfrm>
        </p:spPr>
        <p:txBody>
          <a:bodyPr/>
          <a:lstStyle>
            <a:lvl2pPr marL="685800" indent="-228600">
              <a:buFont typeface="Webdings" panose="05030102010509060703" pitchFamily="18" charset="2"/>
              <a:buChar char="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E9E8-8DFE-4641-A158-BFB2251D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AE40-693F-4177-B342-60C93012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4BE5-8C58-49DC-A306-DA1CCA5A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8A35F-ECF2-493D-9E76-BD9A18431962}"/>
              </a:ext>
            </a:extLst>
          </p:cNvPr>
          <p:cNvCxnSpPr/>
          <p:nvPr userDrawn="1"/>
        </p:nvCxnSpPr>
        <p:spPr>
          <a:xfrm>
            <a:off x="838200" y="1087366"/>
            <a:ext cx="918547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7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A81-D362-4FE1-B7D7-706535DD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37E48-3567-4909-BE56-4933DFB1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469E-C6A4-4712-B854-E12D70B1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D85C2-9603-4176-A52F-9F731FF0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DE703-E1A2-4511-85F9-99925304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5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F18E-7815-40E0-8950-D6AB92F7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F561-640D-4BC6-B07B-FD9DB32D4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C966-8B15-44EC-A449-7E65252A1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5130F-0727-4441-A3D1-0C3B5FA7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1F6B7-51E4-4A12-8859-9D6820AE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8CD7D-2416-4E7D-B143-889191CD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1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4B59-0AD8-4A89-B78A-2C561F83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4599-D574-4148-BC85-C264F7593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0AD17-86E4-4E95-A941-E898FCA4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BF215-E0D8-4527-9722-FF6A218C8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7E488-D04A-447F-87D9-D320C96E0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EFB8B-201F-4B68-9F23-937BAE10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2E00E-BA88-4606-8EFE-464D8CDA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2066EA-7A7A-46C5-A177-DC9F0A1B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7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A2A3-29B7-44F5-9CF7-37ECFAD5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57A8B-9C09-41A6-9D26-0065A94C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8CCA1-F5E2-4FB2-8281-940284B8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473FE-8426-4564-A9D3-56A7A079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0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D7D9-3D3B-4E9A-A8E7-EB0FE06B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41C3E-6AA9-4EF7-90EC-193F6961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1DD56-29B1-4BC7-AC1F-D96CBA4A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6F99-F568-4893-BDB6-01B31DC3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BA4D-54E9-432F-90A5-FE6047ED0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8D38C-B625-4E07-B542-8F69D5987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31ED0-0234-46FB-8C52-65DE8C9A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AC22-F88C-43A9-BC78-319B0AE1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85959-BD38-4A86-8860-DA510E1D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5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A74A-037C-4E14-BCB3-E76CEB8F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874DC-2137-4A7F-A81A-9AC8EE312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D9C33-E2A5-4785-ADF8-26BD758BC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6D342-CC77-4BDE-8B0A-47E97049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05C56-583F-48EB-A36C-4A1267A4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4E48E-5B74-46AC-B0B6-9A49A393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6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7581A-2E0C-49C4-A55F-DF448F6E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A9642-7F25-4231-86CD-F8AB743EB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1631-1812-40A8-9809-DAA3452D2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APS April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B63C-D6EF-435C-8F7F-CDEBB2E2D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Wenqiang Gu -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5A69-0B4C-4762-A6A9-B9002607F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7F9112-1840-42A5-8E86-90BE042C08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9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7.emf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://microboone.fnal.gov/wp-content/uploads/MICROBOONE-NOTE-1040-PUB.pdf" TargetMode="External"/><Relationship Id="rId2" Type="http://schemas.openxmlformats.org/officeDocument/2006/relationships/hyperlink" Target="https://www.phy.bnl.gov/wire-cell/bee/set/8ce87fc2-ecd0-49c2-b227-2deec9a6a566/event/1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34.emf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y.bnl.gov/wire-cell/bee/set/f3161aa9-7370-48f6-9cb5-5f7a28515104/event/14/" TargetMode="External"/><Relationship Id="rId3" Type="http://schemas.openxmlformats.org/officeDocument/2006/relationships/image" Target="../media/image47.png"/><Relationship Id="rId7" Type="http://schemas.openxmlformats.org/officeDocument/2006/relationships/hyperlink" Target="http://www.phy.bnl.gov/wire-cell/bee/set/dca28af8-5866-454d-8ab7-c7f6402fdf3c/event/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hyperlink" Target="http://iopscience.iop.org/article/10.1088/1748-0221/13/07/P07006" TargetMode="External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9.JPG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hyperlink" Target="http://iopscience.iop.org/article/10.1088/1748-0221/13/07/P07006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57.wmf"/><Relationship Id="rId4" Type="http://schemas.openxmlformats.org/officeDocument/2006/relationships/image" Target="../media/image5.jpg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hyperlink" Target="http://microboone.fnal.gov/wp-content/uploads/MICROBOONE-NOTE-1040-PUB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.bnl.gov/twister/bee/set/7ab3a69b-09cf-473e-a220-33615b6f1e55/event/12/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F3102F68-AF33-4C88-BAA7-DF0C29B9D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" t="9347" r="3157" b="5363"/>
          <a:stretch/>
        </p:blipFill>
        <p:spPr>
          <a:xfrm>
            <a:off x="6953459" y="4381081"/>
            <a:ext cx="4019339" cy="2476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0EBD26-0BB2-481F-ABBC-0025BEDC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85" y="4356882"/>
            <a:ext cx="4032451" cy="2411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A43EB-128D-451F-89B7-5212575EC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6764"/>
            <a:ext cx="9144000" cy="1632857"/>
          </a:xfrm>
        </p:spPr>
        <p:txBody>
          <a:bodyPr>
            <a:normAutofit/>
          </a:bodyPr>
          <a:lstStyle/>
          <a:p>
            <a:r>
              <a:rPr lang="en-US" sz="4400" dirty="0"/>
              <a:t>Recent Progress on Wire-Cell 3D Event Reconstruction in MicroBooNE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735FE-2538-4C25-B0B9-ED242A63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081" y="3147644"/>
            <a:ext cx="9144000" cy="1094013"/>
          </a:xfrm>
        </p:spPr>
        <p:txBody>
          <a:bodyPr>
            <a:normAutofit/>
          </a:bodyPr>
          <a:lstStyle/>
          <a:p>
            <a:r>
              <a:rPr lang="en-US" b="1" dirty="0"/>
              <a:t>Wenqiang Gu</a:t>
            </a:r>
          </a:p>
          <a:p>
            <a:r>
              <a:rPr lang="en-US" dirty="0"/>
              <a:t>Brookhaven National Laboratory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F1EE6-6B2C-49DD-98C2-26F88BDAE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19812"/>
          <a:stretch/>
        </p:blipFill>
        <p:spPr>
          <a:xfrm>
            <a:off x="3984172" y="48987"/>
            <a:ext cx="4247204" cy="98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EEBFF5-E2FB-41CD-BCE9-979B6C5D5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69" y="48987"/>
            <a:ext cx="3311731" cy="1212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30254E-52B9-4B88-BB2B-CBCDCF69A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55126" cy="10776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592E07-192C-4120-A388-55B56FC285F7}"/>
              </a:ext>
            </a:extLst>
          </p:cNvPr>
          <p:cNvSpPr txBox="1"/>
          <p:nvPr/>
        </p:nvSpPr>
        <p:spPr>
          <a:xfrm rot="824311">
            <a:off x="8002953" y="4781899"/>
            <a:ext cx="2612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cs typeface="Aparajita" panose="020B0502040204020203" pitchFamily="18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126924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82E1-0E32-4A49-B01B-FD658ED2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Tomographic Reconstruction: Charge Solving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20106-BFCB-4903-9F0A-3A34BE68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B7AAB-9044-484B-8F18-E601EAEA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2B66A-F45A-40DD-9948-EEB372E3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B0B2E-95F5-4B05-9AA1-B61CFBBB6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8"/>
          <a:stretch/>
        </p:blipFill>
        <p:spPr>
          <a:xfrm>
            <a:off x="838855" y="1216112"/>
            <a:ext cx="4346094" cy="33697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3EFEC0-EE16-400B-BC59-E1647CCE6B55}"/>
              </a:ext>
            </a:extLst>
          </p:cNvPr>
          <p:cNvCxnSpPr>
            <a:cxnSpLocks/>
          </p:cNvCxnSpPr>
          <p:nvPr/>
        </p:nvCxnSpPr>
        <p:spPr>
          <a:xfrm flipH="1">
            <a:off x="1278194" y="3017520"/>
            <a:ext cx="3665662" cy="15544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C12B-E72E-4BA3-A692-CAB7B5E170C8}"/>
              </a:ext>
            </a:extLst>
          </p:cNvPr>
          <p:cNvCxnSpPr>
            <a:cxnSpLocks/>
          </p:cNvCxnSpPr>
          <p:nvPr/>
        </p:nvCxnSpPr>
        <p:spPr>
          <a:xfrm flipH="1">
            <a:off x="4513006" y="3035808"/>
            <a:ext cx="497906" cy="153619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61217E-CA57-4ABA-B2CD-9EEB88643276}"/>
              </a:ext>
            </a:extLst>
          </p:cNvPr>
          <p:cNvGrpSpPr/>
          <p:nvPr/>
        </p:nvGrpSpPr>
        <p:grpSpPr>
          <a:xfrm>
            <a:off x="1294283" y="4518663"/>
            <a:ext cx="3199310" cy="1540455"/>
            <a:chOff x="6220691" y="2134031"/>
            <a:chExt cx="3199310" cy="15404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F0D040-B009-4972-B51C-A3AD0C232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48" t="36542" r="42680" b="44298"/>
            <a:stretch/>
          </p:blipFill>
          <p:spPr>
            <a:xfrm>
              <a:off x="6220691" y="2207464"/>
              <a:ext cx="3199310" cy="14067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77963E2-1AD9-4ABA-9ABF-6D9118522841}"/>
                </a:ext>
              </a:extLst>
            </p:cNvPr>
            <p:cNvSpPr/>
            <p:nvPr/>
          </p:nvSpPr>
          <p:spPr>
            <a:xfrm rot="9259211" flipV="1">
              <a:off x="6871921" y="2134031"/>
              <a:ext cx="2268550" cy="1540455"/>
            </a:xfrm>
            <a:prstGeom prst="parallelogram">
              <a:avLst>
                <a:gd name="adj" fmla="val 83881"/>
              </a:avLst>
            </a:prstGeom>
            <a:solidFill>
              <a:srgbClr val="0070C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3FE254-8C7D-40C7-93BA-54F9395C7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90" b="5274"/>
          <a:stretch/>
        </p:blipFill>
        <p:spPr>
          <a:xfrm>
            <a:off x="7170961" y="3930949"/>
            <a:ext cx="4173628" cy="2499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F80D34-D323-427A-8564-C7F3BCBAF0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776"/>
          <a:stretch/>
        </p:blipFill>
        <p:spPr>
          <a:xfrm>
            <a:off x="7252662" y="1125946"/>
            <a:ext cx="4351091" cy="2801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AA877A-8BC3-4745-B650-1BD385F8077D}"/>
                  </a:ext>
                </a:extLst>
              </p:cNvPr>
              <p:cNvSpPr txBox="1"/>
              <p:nvPr/>
            </p:nvSpPr>
            <p:spPr>
              <a:xfrm>
                <a:off x="1287200" y="6059157"/>
                <a:ext cx="3184317" cy="646331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0070C0"/>
                    </a:solidFill>
                  </a:rPr>
                  <a:t>a) Merge the hit cells as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blob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further reduce unknowns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AA877A-8BC3-4745-B650-1BD385F8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00" y="6059157"/>
                <a:ext cx="3184317" cy="646331"/>
              </a:xfrm>
              <a:prstGeom prst="rect">
                <a:avLst/>
              </a:prstGeom>
              <a:blipFill>
                <a:blip r:embed="rId6"/>
                <a:stretch>
                  <a:fillRect l="-153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9B24A9F-7B88-408C-A520-78F6DC96B728}"/>
              </a:ext>
            </a:extLst>
          </p:cNvPr>
          <p:cNvSpPr/>
          <p:nvPr/>
        </p:nvSpPr>
        <p:spPr>
          <a:xfrm rot="5400000">
            <a:off x="8470027" y="3350710"/>
            <a:ext cx="576264" cy="376237"/>
          </a:xfrm>
          <a:prstGeom prst="stripedRightArrow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10019D-F5A3-4525-8827-6302A09CF446}"/>
              </a:ext>
            </a:extLst>
          </p:cNvPr>
          <p:cNvSpPr/>
          <p:nvPr/>
        </p:nvSpPr>
        <p:spPr>
          <a:xfrm>
            <a:off x="9994028" y="1998157"/>
            <a:ext cx="600075" cy="59055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E8D7C7-2AD1-43C9-A713-3F08B8514A2E}"/>
              </a:ext>
            </a:extLst>
          </p:cNvPr>
          <p:cNvSpPr/>
          <p:nvPr/>
        </p:nvSpPr>
        <p:spPr>
          <a:xfrm>
            <a:off x="9870203" y="4712782"/>
            <a:ext cx="600075" cy="59055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80643-AA6A-4CBE-BB1C-91F5834B99AC}"/>
              </a:ext>
            </a:extLst>
          </p:cNvPr>
          <p:cNvSpPr txBox="1"/>
          <p:nvPr/>
        </p:nvSpPr>
        <p:spPr>
          <a:xfrm>
            <a:off x="6169688" y="3227405"/>
            <a:ext cx="2284011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b) Charge solving w/ L1 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46B645-9023-4C61-8718-4FEA969A197E}"/>
              </a:ext>
            </a:extLst>
          </p:cNvPr>
          <p:cNvSpPr txBox="1"/>
          <p:nvPr/>
        </p:nvSpPr>
        <p:spPr>
          <a:xfrm>
            <a:off x="10241677" y="4312732"/>
            <a:ext cx="15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Clearer vertex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7F83CF-D741-47DC-9199-2F52787479EF}"/>
              </a:ext>
            </a:extLst>
          </p:cNvPr>
          <p:cNvSpPr/>
          <p:nvPr/>
        </p:nvSpPr>
        <p:spPr>
          <a:xfrm>
            <a:off x="6059156" y="1175657"/>
            <a:ext cx="5707464" cy="52753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9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EAF8D-265A-4E83-A86F-F03A29CE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Deghosting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63517-9A3F-4463-8F2C-0B4D1874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3A77-A417-44A0-A1C1-BF1A9CFE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37D09-0F63-4B3A-902A-CF369D03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47C4D-C9AE-4B08-B1DF-BC412FC61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99"/>
          <a:stretch/>
        </p:blipFill>
        <p:spPr>
          <a:xfrm>
            <a:off x="7757477" y="3127677"/>
            <a:ext cx="2994259" cy="1883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081B6-D504-4312-B533-A0CEF0531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1" r="12776"/>
          <a:stretch/>
        </p:blipFill>
        <p:spPr>
          <a:xfrm>
            <a:off x="7616651" y="1151149"/>
            <a:ext cx="3232943" cy="2056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FB3E8-126A-4985-B651-0FCE3ACAB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5"/>
          <a:stretch/>
        </p:blipFill>
        <p:spPr>
          <a:xfrm>
            <a:off x="7707086" y="4862308"/>
            <a:ext cx="3200776" cy="184730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429F7F1-473C-4804-BE06-5590A550D40D}"/>
              </a:ext>
            </a:extLst>
          </p:cNvPr>
          <p:cNvGrpSpPr/>
          <p:nvPr/>
        </p:nvGrpSpPr>
        <p:grpSpPr>
          <a:xfrm>
            <a:off x="775251" y="2453789"/>
            <a:ext cx="6738586" cy="4166340"/>
            <a:chOff x="890074" y="2114550"/>
            <a:chExt cx="6738586" cy="41663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357B96-6AB1-4BEB-A433-CBC52B0E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074" y="2496539"/>
              <a:ext cx="6738586" cy="37843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48C137-4E74-4258-B46B-095C068AFA81}"/>
                </a:ext>
              </a:extLst>
            </p:cNvPr>
            <p:cNvSpPr txBox="1"/>
            <p:nvPr/>
          </p:nvSpPr>
          <p:spPr>
            <a:xfrm>
              <a:off x="1800225" y="2133600"/>
              <a:ext cx="209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Before </a:t>
              </a:r>
              <a:r>
                <a:rPr lang="en-US" i="1" dirty="0" err="1"/>
                <a:t>deghosting</a:t>
              </a:r>
              <a:endParaRPr lang="en-US" i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EC4628-FDBB-40AA-93FB-931304ACB9B6}"/>
                </a:ext>
              </a:extLst>
            </p:cNvPr>
            <p:cNvSpPr txBox="1"/>
            <p:nvPr/>
          </p:nvSpPr>
          <p:spPr>
            <a:xfrm>
              <a:off x="4876800" y="2114550"/>
              <a:ext cx="209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After </a:t>
              </a:r>
              <a:r>
                <a:rPr lang="en-US" i="1" dirty="0" err="1"/>
                <a:t>deghosting</a:t>
              </a:r>
              <a:endParaRPr lang="en-US" i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3CF95F5-2819-4877-BE6C-B637E72989FE}"/>
              </a:ext>
            </a:extLst>
          </p:cNvPr>
          <p:cNvSpPr txBox="1"/>
          <p:nvPr/>
        </p:nvSpPr>
        <p:spPr>
          <a:xfrm>
            <a:off x="11327318" y="2256797"/>
            <a:ext cx="7429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8D6C9-DFFB-4C86-966C-9C2222E64A61}"/>
              </a:ext>
            </a:extLst>
          </p:cNvPr>
          <p:cNvSpPr txBox="1"/>
          <p:nvPr/>
        </p:nvSpPr>
        <p:spPr>
          <a:xfrm>
            <a:off x="11210925" y="4298602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6CDB6-7CA8-44B8-9BA9-1E1BCEE2247B}"/>
              </a:ext>
            </a:extLst>
          </p:cNvPr>
          <p:cNvSpPr txBox="1"/>
          <p:nvPr/>
        </p:nvSpPr>
        <p:spPr>
          <a:xfrm>
            <a:off x="10839449" y="6001064"/>
            <a:ext cx="126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Deghosting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4B96F-DF08-4F15-9177-FE93EEE3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345875"/>
            <a:ext cx="6418803" cy="874812"/>
          </a:xfrm>
        </p:spPr>
        <p:txBody>
          <a:bodyPr>
            <a:normAutofit/>
          </a:bodyPr>
          <a:lstStyle/>
          <a:p>
            <a:r>
              <a:rPr lang="en-US" sz="2000" dirty="0"/>
              <a:t>10% nonfunctional channels add ambiguity</a:t>
            </a:r>
          </a:p>
          <a:p>
            <a:r>
              <a:rPr lang="en-US" sz="2000" dirty="0"/>
              <a:t>Detach blobs mainly present in the nonfunctional region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89A113-9A53-4A42-A134-AFB6D6850F3C}"/>
              </a:ext>
            </a:extLst>
          </p:cNvPr>
          <p:cNvSpPr/>
          <p:nvPr/>
        </p:nvSpPr>
        <p:spPr>
          <a:xfrm>
            <a:off x="640521" y="5384633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Non-</a:t>
            </a:r>
            <a:r>
              <a:rPr lang="en-US" i="1" dirty="0" err="1"/>
              <a:t>func</a:t>
            </a:r>
            <a:r>
              <a:rPr lang="en-US" i="1" dirty="0"/>
              <a:t>. region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433E39-035D-4608-92D3-8F5E33C9CEF5}"/>
              </a:ext>
            </a:extLst>
          </p:cNvPr>
          <p:cNvSpPr/>
          <p:nvPr/>
        </p:nvSpPr>
        <p:spPr>
          <a:xfrm>
            <a:off x="271305" y="5476352"/>
            <a:ext cx="351693" cy="1708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4F6DF2-2B9D-4C52-BB6E-17437C5AA551}"/>
              </a:ext>
            </a:extLst>
          </p:cNvPr>
          <p:cNvSpPr/>
          <p:nvPr/>
        </p:nvSpPr>
        <p:spPr>
          <a:xfrm>
            <a:off x="7666892" y="1145511"/>
            <a:ext cx="4371033" cy="56170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9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EBD1-DAC3-432C-9F21-1E9CF22E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and “in-beam” flash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0C5C5-95A8-4327-933D-1F7AE298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A64F-BEEF-4F23-8647-7809ABE6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8491E-3E89-4BB4-A9E0-2E24E973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91B196-9FF4-4E17-87ED-54ACFD4AA9E7}"/>
              </a:ext>
            </a:extLst>
          </p:cNvPr>
          <p:cNvGrpSpPr/>
          <p:nvPr/>
        </p:nvGrpSpPr>
        <p:grpSpPr>
          <a:xfrm>
            <a:off x="683116" y="1652652"/>
            <a:ext cx="4401448" cy="2471828"/>
            <a:chOff x="812325" y="1245150"/>
            <a:chExt cx="4401448" cy="24718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E6EFA5-E98D-4117-983B-9F66D3E66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25" y="1245150"/>
              <a:ext cx="4401448" cy="247182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93B85B2-1A67-43EB-B922-DBB370DCD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9450" y="2895600"/>
              <a:ext cx="0" cy="1809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C4C064-EA0D-4E61-A416-D1C740F14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8950" y="3219450"/>
              <a:ext cx="0" cy="1809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3BA7AA6-05AB-451A-B6BE-2C8937370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" t="9439" r="5699" b="10034"/>
          <a:stretch/>
        </p:blipFill>
        <p:spPr>
          <a:xfrm>
            <a:off x="7658465" y="1798979"/>
            <a:ext cx="3381375" cy="2186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C19FE4-22E6-44B5-906E-D564D5767CD1}"/>
                  </a:ext>
                </a:extLst>
              </p:cNvPr>
              <p:cNvSpPr txBox="1"/>
              <p:nvPr/>
            </p:nvSpPr>
            <p:spPr>
              <a:xfrm>
                <a:off x="5464773" y="2347489"/>
                <a:ext cx="13163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C19FE4-22E6-44B5-906E-D564D5767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773" y="2347489"/>
                <a:ext cx="131633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C684D7-C76B-4A4C-860A-69C77F3F4379}"/>
                  </a:ext>
                </a:extLst>
              </p:cNvPr>
              <p:cNvSpPr txBox="1"/>
              <p:nvPr/>
            </p:nvSpPr>
            <p:spPr>
              <a:xfrm>
                <a:off x="4792844" y="1905034"/>
                <a:ext cx="2542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Can we 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i="1" dirty="0"/>
                  <a:t> cluster in coin. with beam flash?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C684D7-C76B-4A4C-860A-69C77F3F4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844" y="1905034"/>
                <a:ext cx="2542234" cy="646331"/>
              </a:xfrm>
              <a:prstGeom prst="rect">
                <a:avLst/>
              </a:prstGeom>
              <a:blipFill>
                <a:blip r:embed="rId5"/>
                <a:stretch>
                  <a:fillRect l="-1918" t="-5660" r="-119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D879C13-727F-460A-A6B3-EC41D77DC191}"/>
              </a:ext>
            </a:extLst>
          </p:cNvPr>
          <p:cNvSpPr txBox="1"/>
          <p:nvPr/>
        </p:nvSpPr>
        <p:spPr>
          <a:xfrm>
            <a:off x="592620" y="4581111"/>
            <a:ext cx="500310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Further clustering based on blob </a:t>
            </a:r>
            <a:r>
              <a:rPr lang="en-US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distance</a:t>
            </a: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and </a:t>
            </a:r>
            <a:r>
              <a:rPr lang="en-US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directionality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gap bridging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primary track separation: PCA, Kalman-filter, etc.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EBCD10-746A-4BD1-8400-297F2F1C05EA}"/>
              </a:ext>
            </a:extLst>
          </p:cNvPr>
          <p:cNvSpPr/>
          <p:nvPr/>
        </p:nvSpPr>
        <p:spPr>
          <a:xfrm>
            <a:off x="1747990" y="1375775"/>
            <a:ext cx="219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CMU Sans Serif" panose="02000603000000000000" pitchFamily="2" charset="0"/>
                <a:cs typeface="CMU Sans Serif" panose="02000603000000000000" pitchFamily="2" charset="0"/>
              </a:rPr>
              <a:t>20-30 clusters / event</a:t>
            </a:r>
            <a:endParaRPr lang="en-US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D55A41-C94E-471A-A8C2-3A33D551096D}"/>
              </a:ext>
            </a:extLst>
          </p:cNvPr>
          <p:cNvSpPr/>
          <p:nvPr/>
        </p:nvSpPr>
        <p:spPr>
          <a:xfrm>
            <a:off x="8153632" y="1375775"/>
            <a:ext cx="260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CMU Sans Serif" panose="02000603000000000000" pitchFamily="2" charset="0"/>
                <a:cs typeface="CMU Sans Serif" panose="02000603000000000000" pitchFamily="2" charset="0"/>
              </a:rPr>
              <a:t>40-50 PMT flashes / event</a:t>
            </a:r>
            <a:endParaRPr lang="en-US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F59227-E5B3-423D-A9B0-0D237F802F9C}"/>
              </a:ext>
            </a:extLst>
          </p:cNvPr>
          <p:cNvSpPr/>
          <p:nvPr/>
        </p:nvSpPr>
        <p:spPr>
          <a:xfrm>
            <a:off x="735496" y="1361659"/>
            <a:ext cx="3995530" cy="28525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C4C08-7A3E-4E69-9130-341C86F5D1F5}"/>
              </a:ext>
            </a:extLst>
          </p:cNvPr>
          <p:cNvSpPr/>
          <p:nvPr/>
        </p:nvSpPr>
        <p:spPr>
          <a:xfrm>
            <a:off x="7358270" y="1335154"/>
            <a:ext cx="3995530" cy="28525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5B94C-3A3F-4D4A-8DED-9B41D99042AD}"/>
              </a:ext>
            </a:extLst>
          </p:cNvPr>
          <p:cNvSpPr txBox="1"/>
          <p:nvPr/>
        </p:nvSpPr>
        <p:spPr>
          <a:xfrm>
            <a:off x="6429374" y="4588563"/>
            <a:ext cx="56168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PMT flash: key for calibrating T0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One cluster matches at most 1 flash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One flash can match any # of cluster (0,1,2,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Under-determined system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compressed sensing 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again!</a:t>
            </a:r>
          </a:p>
        </p:txBody>
      </p:sp>
    </p:spTree>
    <p:extLst>
      <p:ext uri="{BB962C8B-B14F-4D97-AF65-F5344CB8AC3E}">
        <p14:creationId xmlns:p14="http://schemas.microsoft.com/office/powerpoint/2010/main" val="26925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926" y="55500"/>
            <a:ext cx="11237788" cy="1143000"/>
          </a:xfrm>
        </p:spPr>
        <p:txBody>
          <a:bodyPr>
            <a:normAutofit/>
          </a:bodyPr>
          <a:lstStyle/>
          <a:p>
            <a:r>
              <a:rPr lang="en-US" dirty="0"/>
              <a:t>Before and After Flash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37189" y="5840230"/>
            <a:ext cx="308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CC </a:t>
            </a:r>
            <a:r>
              <a:rPr lang="el-GR" sz="2400" dirty="0">
                <a:hlinkClick r:id="rId2"/>
              </a:rPr>
              <a:t>ν</a:t>
            </a:r>
            <a:r>
              <a:rPr lang="en-US" sz="2400" baseline="-25000" dirty="0">
                <a:hlinkClick r:id="rId2"/>
              </a:rPr>
              <a:t>e</a:t>
            </a:r>
            <a:r>
              <a:rPr lang="en-US" sz="2400" dirty="0">
                <a:hlinkClick r:id="rId2"/>
              </a:rPr>
              <a:t> candidate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416800" y="5377543"/>
            <a:ext cx="121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Prediction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74857" y="4158343"/>
            <a:ext cx="136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Flash Observation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239784" y="6092108"/>
            <a:ext cx="5952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Over 98% matching accuracy evaluated with cosmic muons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10495" y="1268660"/>
            <a:ext cx="5983566" cy="4576036"/>
            <a:chOff x="6172082" y="1666705"/>
            <a:chExt cx="5983566" cy="4576036"/>
          </a:xfrm>
        </p:grpSpPr>
        <p:grpSp>
          <p:nvGrpSpPr>
            <p:cNvPr id="28" name="Group 27"/>
            <p:cNvGrpSpPr/>
            <p:nvPr/>
          </p:nvGrpSpPr>
          <p:grpSpPr>
            <a:xfrm>
              <a:off x="6343288" y="2047908"/>
              <a:ext cx="5812360" cy="1951744"/>
              <a:chOff x="6343288" y="818193"/>
              <a:chExt cx="5812360" cy="195174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3288" y="1006941"/>
                <a:ext cx="2450176" cy="140175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3464" y="818193"/>
                <a:ext cx="3362184" cy="1951744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7161745" y="1666705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Side view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85844" y="1695776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view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64255" y="4043176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Front view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2082" y="4404416"/>
              <a:ext cx="5943600" cy="1838325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20" y="1414465"/>
            <a:ext cx="5789969" cy="45735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3B3D1-9CAE-4E91-B580-3C61F7D4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D390-E6FA-457B-B7C8-5A4EC29E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1ABB5A-1FB7-45D2-9FDF-2AC9D2375A20}"/>
              </a:ext>
            </a:extLst>
          </p:cNvPr>
          <p:cNvSpPr/>
          <p:nvPr/>
        </p:nvSpPr>
        <p:spPr>
          <a:xfrm>
            <a:off x="6672630" y="5787310"/>
            <a:ext cx="3174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7"/>
              </a:rPr>
              <a:t>MICROBOONE-NOTE-1040-PUB</a:t>
            </a:r>
            <a:endParaRPr lang="en-US" sz="16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5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34AC-83CB-4C89-A63D-468FB60A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Trajectory Fitting and Particle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29965-712D-46B9-9241-A67B1DF1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168" y="4472609"/>
            <a:ext cx="4847772" cy="1515510"/>
          </a:xfrm>
        </p:spPr>
        <p:txBody>
          <a:bodyPr>
            <a:normAutofit/>
          </a:bodyPr>
          <a:lstStyle/>
          <a:p>
            <a:r>
              <a:rPr lang="en-US" sz="2000" dirty="0"/>
              <a:t>Fine trajectory and </a:t>
            </a:r>
            <a:r>
              <a:rPr lang="en-US" sz="2000" dirty="0" err="1"/>
              <a:t>dE</a:t>
            </a:r>
            <a:r>
              <a:rPr lang="en-US" sz="2000" dirty="0"/>
              <a:t>/dx fitting</a:t>
            </a:r>
          </a:p>
          <a:p>
            <a:pPr lvl="1"/>
            <a:r>
              <a:rPr lang="en-US" sz="1800" dirty="0"/>
              <a:t>tomographic clusters as skeleton</a:t>
            </a:r>
          </a:p>
          <a:p>
            <a:r>
              <a:rPr lang="en-US" sz="2000" dirty="0"/>
              <a:t>Trajectory and charge info matched to three views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B16B-6F4A-4DFE-A36A-14D71EB7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F38E6-407A-4A4C-9B1B-0379D4C3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BC6B5-8C5E-46FE-B4EE-17D8F54E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34888E-7E27-44F4-9C67-19CA64F262A8}"/>
              </a:ext>
            </a:extLst>
          </p:cNvPr>
          <p:cNvGrpSpPr/>
          <p:nvPr/>
        </p:nvGrpSpPr>
        <p:grpSpPr>
          <a:xfrm>
            <a:off x="381000" y="4314825"/>
            <a:ext cx="6115050" cy="1800225"/>
            <a:chOff x="190500" y="4591050"/>
            <a:chExt cx="6115050" cy="18002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2F5016-3CFC-43E1-8B03-156601733609}"/>
                </a:ext>
              </a:extLst>
            </p:cNvPr>
            <p:cNvSpPr/>
            <p:nvPr/>
          </p:nvSpPr>
          <p:spPr>
            <a:xfrm>
              <a:off x="190500" y="4591050"/>
              <a:ext cx="6115050" cy="180022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79B4E-DC1C-44D4-A09B-43B385C17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6249" y="4710270"/>
              <a:ext cx="1954526" cy="1242855"/>
            </a:xfrm>
            <a:prstGeom prst="rect">
              <a:avLst/>
            </a:prstGeom>
          </p:spPr>
        </p:pic>
        <p:pic>
          <p:nvPicPr>
            <p:cNvPr id="10" name="Content Placeholder 7">
              <a:extLst>
                <a:ext uri="{FF2B5EF4-FFF2-40B4-BE49-F238E27FC236}">
                  <a16:creationId xmlns:a16="http://schemas.microsoft.com/office/drawing/2014/main" id="{7779EA47-304F-43C9-A009-CAB1B70F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8702" y="4702418"/>
              <a:ext cx="2068974" cy="12429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8ADC94-C553-4B19-AEED-D5455AF51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749" y="4695920"/>
              <a:ext cx="2085975" cy="126604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2892A7-DBDF-4296-9EE6-2E96BFEE4612}"/>
                </a:ext>
              </a:extLst>
            </p:cNvPr>
            <p:cNvSpPr txBox="1"/>
            <p:nvPr/>
          </p:nvSpPr>
          <p:spPr>
            <a:xfrm>
              <a:off x="1234458" y="4773956"/>
              <a:ext cx="822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 view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F5C888-167B-44E2-BCB6-E9D57F2BB561}"/>
                </a:ext>
              </a:extLst>
            </p:cNvPr>
            <p:cNvSpPr txBox="1"/>
            <p:nvPr/>
          </p:nvSpPr>
          <p:spPr>
            <a:xfrm>
              <a:off x="3313603" y="4805127"/>
              <a:ext cx="829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 view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61661C-D2BF-4202-91C2-552F478768D1}"/>
                </a:ext>
              </a:extLst>
            </p:cNvPr>
            <p:cNvSpPr txBox="1"/>
            <p:nvPr/>
          </p:nvSpPr>
          <p:spPr>
            <a:xfrm>
              <a:off x="5173171" y="4764643"/>
              <a:ext cx="970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view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74D8A5D-ACFA-4DA5-95B0-8857A202397E}"/>
                </a:ext>
              </a:extLst>
            </p:cNvPr>
            <p:cNvSpPr/>
            <p:nvPr/>
          </p:nvSpPr>
          <p:spPr>
            <a:xfrm>
              <a:off x="1076325" y="5124450"/>
              <a:ext cx="485775" cy="695325"/>
            </a:xfrm>
            <a:custGeom>
              <a:avLst/>
              <a:gdLst>
                <a:gd name="connsiteX0" fmla="*/ 0 w 485775"/>
                <a:gd name="connsiteY0" fmla="*/ 0 h 695325"/>
                <a:gd name="connsiteX1" fmla="*/ 200025 w 485775"/>
                <a:gd name="connsiteY1" fmla="*/ 200025 h 695325"/>
                <a:gd name="connsiteX2" fmla="*/ 361950 w 485775"/>
                <a:gd name="connsiteY2" fmla="*/ 438150 h 695325"/>
                <a:gd name="connsiteX3" fmla="*/ 485775 w 485775"/>
                <a:gd name="connsiteY3" fmla="*/ 69532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5" h="695325">
                  <a:moveTo>
                    <a:pt x="0" y="0"/>
                  </a:moveTo>
                  <a:cubicBezTo>
                    <a:pt x="69850" y="63500"/>
                    <a:pt x="139700" y="127000"/>
                    <a:pt x="200025" y="200025"/>
                  </a:cubicBezTo>
                  <a:cubicBezTo>
                    <a:pt x="260350" y="273050"/>
                    <a:pt x="314325" y="355600"/>
                    <a:pt x="361950" y="438150"/>
                  </a:cubicBezTo>
                  <a:cubicBezTo>
                    <a:pt x="409575" y="520700"/>
                    <a:pt x="447675" y="608012"/>
                    <a:pt x="485775" y="69532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293F7BB-216A-425C-98FD-37D88406B3B2}"/>
                </a:ext>
              </a:extLst>
            </p:cNvPr>
            <p:cNvSpPr/>
            <p:nvPr/>
          </p:nvSpPr>
          <p:spPr>
            <a:xfrm>
              <a:off x="2533650" y="5191125"/>
              <a:ext cx="1162050" cy="647700"/>
            </a:xfrm>
            <a:custGeom>
              <a:avLst/>
              <a:gdLst>
                <a:gd name="connsiteX0" fmla="*/ 0 w 1162050"/>
                <a:gd name="connsiteY0" fmla="*/ 647700 h 647700"/>
                <a:gd name="connsiteX1" fmla="*/ 171450 w 1162050"/>
                <a:gd name="connsiteY1" fmla="*/ 542925 h 647700"/>
                <a:gd name="connsiteX2" fmla="*/ 371475 w 1162050"/>
                <a:gd name="connsiteY2" fmla="*/ 409575 h 647700"/>
                <a:gd name="connsiteX3" fmla="*/ 561975 w 1162050"/>
                <a:gd name="connsiteY3" fmla="*/ 295275 h 647700"/>
                <a:gd name="connsiteX4" fmla="*/ 838200 w 1162050"/>
                <a:gd name="connsiteY4" fmla="*/ 133350 h 647700"/>
                <a:gd name="connsiteX5" fmla="*/ 1028700 w 1162050"/>
                <a:gd name="connsiteY5" fmla="*/ 28575 h 647700"/>
                <a:gd name="connsiteX6" fmla="*/ 1162050 w 1162050"/>
                <a:gd name="connsiteY6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050" h="647700">
                  <a:moveTo>
                    <a:pt x="0" y="647700"/>
                  </a:moveTo>
                  <a:cubicBezTo>
                    <a:pt x="57944" y="612775"/>
                    <a:pt x="109537" y="582613"/>
                    <a:pt x="171450" y="542925"/>
                  </a:cubicBezTo>
                  <a:cubicBezTo>
                    <a:pt x="233363" y="503237"/>
                    <a:pt x="306388" y="450850"/>
                    <a:pt x="371475" y="409575"/>
                  </a:cubicBezTo>
                  <a:cubicBezTo>
                    <a:pt x="436563" y="368300"/>
                    <a:pt x="561975" y="295275"/>
                    <a:pt x="561975" y="295275"/>
                  </a:cubicBezTo>
                  <a:lnTo>
                    <a:pt x="838200" y="133350"/>
                  </a:lnTo>
                  <a:cubicBezTo>
                    <a:pt x="915988" y="88900"/>
                    <a:pt x="974725" y="50800"/>
                    <a:pt x="1028700" y="28575"/>
                  </a:cubicBezTo>
                  <a:cubicBezTo>
                    <a:pt x="1082675" y="6350"/>
                    <a:pt x="1122362" y="3175"/>
                    <a:pt x="116205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4C50EA-69D3-4C63-B281-2F67D1417EB6}"/>
                </a:ext>
              </a:extLst>
            </p:cNvPr>
            <p:cNvSpPr/>
            <p:nvPr/>
          </p:nvSpPr>
          <p:spPr>
            <a:xfrm>
              <a:off x="4838700" y="5133975"/>
              <a:ext cx="704850" cy="695325"/>
            </a:xfrm>
            <a:custGeom>
              <a:avLst/>
              <a:gdLst>
                <a:gd name="connsiteX0" fmla="*/ 0 w 704850"/>
                <a:gd name="connsiteY0" fmla="*/ 695325 h 695325"/>
                <a:gd name="connsiteX1" fmla="*/ 152400 w 704850"/>
                <a:gd name="connsiteY1" fmla="*/ 542925 h 695325"/>
                <a:gd name="connsiteX2" fmla="*/ 266700 w 704850"/>
                <a:gd name="connsiteY2" fmla="*/ 419100 h 695325"/>
                <a:gd name="connsiteX3" fmla="*/ 361950 w 704850"/>
                <a:gd name="connsiteY3" fmla="*/ 266700 h 695325"/>
                <a:gd name="connsiteX4" fmla="*/ 485775 w 704850"/>
                <a:gd name="connsiteY4" fmla="*/ 161925 h 695325"/>
                <a:gd name="connsiteX5" fmla="*/ 581025 w 704850"/>
                <a:gd name="connsiteY5" fmla="*/ 57150 h 695325"/>
                <a:gd name="connsiteX6" fmla="*/ 704850 w 704850"/>
                <a:gd name="connsiteY6" fmla="*/ 0 h 695325"/>
                <a:gd name="connsiteX7" fmla="*/ 704850 w 704850"/>
                <a:gd name="connsiteY7" fmla="*/ 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695325">
                  <a:moveTo>
                    <a:pt x="0" y="695325"/>
                  </a:moveTo>
                  <a:cubicBezTo>
                    <a:pt x="53975" y="641350"/>
                    <a:pt x="107950" y="588962"/>
                    <a:pt x="152400" y="542925"/>
                  </a:cubicBezTo>
                  <a:cubicBezTo>
                    <a:pt x="196850" y="496888"/>
                    <a:pt x="231775" y="465137"/>
                    <a:pt x="266700" y="419100"/>
                  </a:cubicBezTo>
                  <a:cubicBezTo>
                    <a:pt x="301625" y="373063"/>
                    <a:pt x="325438" y="309562"/>
                    <a:pt x="361950" y="266700"/>
                  </a:cubicBezTo>
                  <a:cubicBezTo>
                    <a:pt x="398463" y="223837"/>
                    <a:pt x="449263" y="196850"/>
                    <a:pt x="485775" y="161925"/>
                  </a:cubicBezTo>
                  <a:cubicBezTo>
                    <a:pt x="522287" y="127000"/>
                    <a:pt x="544512" y="84138"/>
                    <a:pt x="581025" y="57150"/>
                  </a:cubicBezTo>
                  <a:cubicBezTo>
                    <a:pt x="617538" y="30162"/>
                    <a:pt x="704850" y="0"/>
                    <a:pt x="704850" y="0"/>
                  </a:cubicBezTo>
                  <a:lnTo>
                    <a:pt x="70485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45C26F-1D57-441E-8FDD-99E912359D95}"/>
                </a:ext>
              </a:extLst>
            </p:cNvPr>
            <p:cNvSpPr txBox="1"/>
            <p:nvPr/>
          </p:nvSpPr>
          <p:spPr>
            <a:xfrm>
              <a:off x="1209674" y="6000750"/>
              <a:ext cx="4010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2D projection from 3D track hypothesis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E20571-03EA-4D44-A289-AE27D40F0453}"/>
                </a:ext>
              </a:extLst>
            </p:cNvPr>
            <p:cNvCxnSpPr/>
            <p:nvPr/>
          </p:nvCxnSpPr>
          <p:spPr>
            <a:xfrm>
              <a:off x="647700" y="6191250"/>
              <a:ext cx="4857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D5C9CBC-4EEC-4B88-B6A4-BBAEB1D29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75" y="1207050"/>
            <a:ext cx="4401448" cy="247182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88E4D1F-0F58-4CEE-A642-EBBD6DBB6DFD}"/>
              </a:ext>
            </a:extLst>
          </p:cNvPr>
          <p:cNvSpPr/>
          <p:nvPr/>
        </p:nvSpPr>
        <p:spPr>
          <a:xfrm>
            <a:off x="2019300" y="2352675"/>
            <a:ext cx="476250" cy="466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1A6820-8B6B-46CF-ABE1-E6B493016802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67748" y="2421025"/>
            <a:ext cx="1721297" cy="1892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93D5AB-1C35-40D4-B299-858328B7FFB5}"/>
              </a:ext>
            </a:extLst>
          </p:cNvPr>
          <p:cNvCxnSpPr>
            <a:cxnSpLocks/>
            <a:stCxn id="24" idx="7"/>
          </p:cNvCxnSpPr>
          <p:nvPr/>
        </p:nvCxnSpPr>
        <p:spPr>
          <a:xfrm>
            <a:off x="2425805" y="2421025"/>
            <a:ext cx="4076595" cy="1891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31AC605-1DE8-4D18-8D9E-4A0FB3869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972" y="1279824"/>
            <a:ext cx="3410857" cy="23639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54D628-88EC-4801-A081-0C859B7CA256}"/>
              </a:ext>
            </a:extLst>
          </p:cNvPr>
          <p:cNvSpPr txBox="1"/>
          <p:nvPr/>
        </p:nvSpPr>
        <p:spPr>
          <a:xfrm>
            <a:off x="6357257" y="1625600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MC</a:t>
            </a:r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0BDA99A8-A845-4EDE-A681-D320B9B331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2" t="9347" r="3157" b="5363"/>
          <a:stretch/>
        </p:blipFill>
        <p:spPr>
          <a:xfrm>
            <a:off x="8768080" y="1495641"/>
            <a:ext cx="3261358" cy="20098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A5A6C2-E4F2-45EA-8A02-5EC3970E5252}"/>
              </a:ext>
            </a:extLst>
          </p:cNvPr>
          <p:cNvSpPr txBox="1"/>
          <p:nvPr/>
        </p:nvSpPr>
        <p:spPr>
          <a:xfrm rot="824311">
            <a:off x="9852231" y="1974272"/>
            <a:ext cx="189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cs typeface="Aparajita" panose="020B0502040204020203" pitchFamily="18" charset="0"/>
              </a:rPr>
              <a:t>In Progress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527945-034C-43D9-B0C5-518898016824}"/>
              </a:ext>
            </a:extLst>
          </p:cNvPr>
          <p:cNvSpPr txBox="1"/>
          <p:nvPr/>
        </p:nvSpPr>
        <p:spPr>
          <a:xfrm>
            <a:off x="9615714" y="1560286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8444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6E9D-D703-4A61-A4D8-40ACD6AC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AF46-D606-49AA-BD0E-A4863999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MicroBooNE is a LArTPC capable of imaging neutrino interactions with very fine resolution</a:t>
            </a:r>
          </a:p>
          <a:p>
            <a:pPr lvl="1"/>
            <a:r>
              <a:rPr lang="en-US" dirty="0"/>
              <a:t>broad scope of physics topics – look out for the other MicroBooNE talks!</a:t>
            </a:r>
          </a:p>
          <a:p>
            <a:endParaRPr lang="en-US" dirty="0"/>
          </a:p>
          <a:p>
            <a:r>
              <a:rPr lang="en-US" dirty="0"/>
              <a:t>Wire-Cell tomographic reconstruction is a new paradigm for LArTPC </a:t>
            </a:r>
          </a:p>
          <a:p>
            <a:pPr lvl="1"/>
            <a:r>
              <a:rPr lang="en-US" dirty="0"/>
              <a:t>topology-agnostic 3D space points by utilizing geometry, time, charge and sparseness to reduce ambiguity from individual 2D views</a:t>
            </a:r>
          </a:p>
          <a:p>
            <a:pPr lvl="1"/>
            <a:endParaRPr lang="en-US" dirty="0"/>
          </a:p>
          <a:p>
            <a:r>
              <a:rPr lang="en-US" dirty="0"/>
              <a:t>Trajectory and calorimetry reconstruction is in good progress</a:t>
            </a:r>
          </a:p>
          <a:p>
            <a:pPr lvl="1"/>
            <a:r>
              <a:rPr lang="en-US" dirty="0"/>
              <a:t>particle identification</a:t>
            </a:r>
          </a:p>
          <a:p>
            <a:pPr lvl="1"/>
            <a:r>
              <a:rPr lang="en-US" dirty="0"/>
              <a:t>particle flow</a:t>
            </a:r>
          </a:p>
          <a:p>
            <a:pPr lvl="1"/>
            <a:r>
              <a:rPr lang="en-US" dirty="0"/>
              <a:t>…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77DCD-CC7C-4958-9D00-F42F7109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8C8F7-F7CB-4D9D-865F-66432949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6EA832-DEBE-4E9D-8EF8-B7CEBD9B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</p:spTree>
    <p:extLst>
      <p:ext uri="{BB962C8B-B14F-4D97-AF65-F5344CB8AC3E}">
        <p14:creationId xmlns:p14="http://schemas.microsoft.com/office/powerpoint/2010/main" val="132734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CEE31D-9AA3-4E84-8C57-22A8C1F9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1C7185-4FCC-48AD-A11E-ACE5FF415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5B744-44E5-424E-AED4-8D110775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E134A-EE33-4DFF-AF9E-C6B2EFF6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377B1-3CAB-41B9-97FA-B99ED3B7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7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37" y="542318"/>
            <a:ext cx="4639250" cy="2662998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3B6DD39-C7BD-4E87-8548-46D202FCB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4BDC0ED-B194-4CA0-B496-32AA6828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17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16" y="4051688"/>
            <a:ext cx="2732739" cy="220096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722" y="771302"/>
            <a:ext cx="2691743" cy="220096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42" y="3695874"/>
            <a:ext cx="4723849" cy="2614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7644" y="629604"/>
            <a:ext cx="36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hours of CPU running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4044" y="3897951"/>
            <a:ext cx="36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mins of CPU running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64888" y="5843639"/>
            <a:ext cx="897365" cy="33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Bee link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86353" y="639529"/>
            <a:ext cx="848834" cy="33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Bee link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6943" y="4100815"/>
            <a:ext cx="2226638" cy="2151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8571" y="773897"/>
            <a:ext cx="2185010" cy="2131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Oval 20"/>
          <p:cNvSpPr/>
          <p:nvPr/>
        </p:nvSpPr>
        <p:spPr>
          <a:xfrm>
            <a:off x="3391668" y="4457563"/>
            <a:ext cx="500268" cy="50409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57784" y="1342826"/>
            <a:ext cx="500268" cy="50409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2158" y="6273376"/>
            <a:ext cx="631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(lower) 2D deconvolution + L1 regularization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F8EB2A0-A70E-4989-B47A-5580898B24F2}"/>
              </a:ext>
            </a:extLst>
          </p:cNvPr>
          <p:cNvSpPr/>
          <p:nvPr/>
        </p:nvSpPr>
        <p:spPr>
          <a:xfrm>
            <a:off x="311251" y="1005768"/>
            <a:ext cx="392054" cy="4338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D9E862-23E8-4EFC-B9B7-270BF5A32316}"/>
              </a:ext>
            </a:extLst>
          </p:cNvPr>
          <p:cNvCxnSpPr>
            <a:cxnSpLocks/>
          </p:cNvCxnSpPr>
          <p:nvPr/>
        </p:nvCxnSpPr>
        <p:spPr>
          <a:xfrm>
            <a:off x="793100" y="3695874"/>
            <a:ext cx="11342914" cy="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3C3FA-40C8-460F-9032-612CBB36C09D}"/>
              </a:ext>
            </a:extLst>
          </p:cNvPr>
          <p:cNvCxnSpPr/>
          <p:nvPr/>
        </p:nvCxnSpPr>
        <p:spPr>
          <a:xfrm>
            <a:off x="6536987" y="4202676"/>
            <a:ext cx="428017" cy="2548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C401C5-19F9-4C58-A580-90EBB0C5A32D}"/>
              </a:ext>
            </a:extLst>
          </p:cNvPr>
          <p:cNvCxnSpPr/>
          <p:nvPr/>
        </p:nvCxnSpPr>
        <p:spPr>
          <a:xfrm>
            <a:off x="6536986" y="859783"/>
            <a:ext cx="428017" cy="2548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16FD52-7F2F-4AE0-8252-83B4EEA324D3}"/>
              </a:ext>
            </a:extLst>
          </p:cNvPr>
          <p:cNvCxnSpPr>
            <a:cxnSpLocks/>
          </p:cNvCxnSpPr>
          <p:nvPr/>
        </p:nvCxnSpPr>
        <p:spPr>
          <a:xfrm flipH="1">
            <a:off x="9581746" y="4104884"/>
            <a:ext cx="466926" cy="3247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3436DA-433A-41B5-B996-D364B520E163}"/>
              </a:ext>
            </a:extLst>
          </p:cNvPr>
          <p:cNvCxnSpPr>
            <a:cxnSpLocks/>
          </p:cNvCxnSpPr>
          <p:nvPr/>
        </p:nvCxnSpPr>
        <p:spPr>
          <a:xfrm flipH="1">
            <a:off x="9581746" y="936099"/>
            <a:ext cx="466926" cy="3247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42158" y="3094601"/>
            <a:ext cx="6893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(upper) 1D deconvolution + L0 compressed sensing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1514" y="6365709"/>
            <a:ext cx="269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1"/>
              </a:rPr>
              <a:t>JINST 13, P05032 (2018)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4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020454"/>
            <a:ext cx="7679271" cy="27708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9625" y="82549"/>
            <a:ext cx="9307046" cy="857250"/>
          </a:xfrm>
        </p:spPr>
        <p:txBody>
          <a:bodyPr/>
          <a:lstStyle/>
          <a:p>
            <a:r>
              <a:rPr lang="en-US" dirty="0"/>
              <a:t>Compressed Sensing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49" y="1191200"/>
            <a:ext cx="10744201" cy="3828476"/>
          </a:xfrm>
        </p:spPr>
        <p:txBody>
          <a:bodyPr/>
          <a:lstStyle/>
          <a:p>
            <a:r>
              <a:rPr lang="en-US" dirty="0"/>
              <a:t>Compressed sensing is a mathematical technique to </a:t>
            </a:r>
            <a:r>
              <a:rPr lang="en-US" b="1" dirty="0">
                <a:solidFill>
                  <a:srgbClr val="0070C0"/>
                </a:solidFill>
              </a:rPr>
              <a:t>recover sparse signal from under-determined (linear) system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 Tomography with few projections: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861A-E755-4A4B-B9AC-F03CD728790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33038" y="4549676"/>
            <a:ext cx="4520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Allow one to reconstruct the image with far less projections</a:t>
            </a:r>
          </a:p>
          <a:p>
            <a:endParaRPr lang="en-US" sz="2400" dirty="0"/>
          </a:p>
          <a:p>
            <a:r>
              <a:rPr lang="en-US" sz="2400" dirty="0"/>
              <a:t>Direct application to LArTPC problem</a:t>
            </a:r>
          </a:p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13384"/>
              </p:ext>
            </p:extLst>
          </p:nvPr>
        </p:nvGraphicFramePr>
        <p:xfrm>
          <a:off x="815656" y="2154166"/>
          <a:ext cx="5266907" cy="775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" name="Equation" r:id="rId4" imgW="1638000" imgH="241200" progId="Equation.DSMT4">
                  <p:embed/>
                </p:oleObj>
              </mc:Choice>
              <mc:Fallback>
                <p:oleObj name="Equation" r:id="rId4" imgW="1638000" imgH="241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5656" y="2154166"/>
                        <a:ext cx="5266907" cy="775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918597"/>
              </p:ext>
            </p:extLst>
          </p:nvPr>
        </p:nvGraphicFramePr>
        <p:xfrm>
          <a:off x="834756" y="2934748"/>
          <a:ext cx="7106000" cy="600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" name="Equation" r:id="rId6" imgW="2705040" imgH="228600" progId="Equation.DSMT4">
                  <p:embed/>
                </p:oleObj>
              </mc:Choice>
              <mc:Fallback>
                <p:oleObj name="Equation" r:id="rId6" imgW="2705040" imgH="2286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4756" y="2934748"/>
                        <a:ext cx="7106000" cy="600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8032656" y="2048526"/>
            <a:ext cx="42356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Here ||x||</a:t>
            </a:r>
            <a:r>
              <a:rPr lang="en-US" sz="2400" baseline="-25000" dirty="0"/>
              <a:t>0</a:t>
            </a:r>
            <a:r>
              <a:rPr lang="en-US" sz="2400" dirty="0"/>
              <a:t> is the L0-norm of x, which counts the number of non-zero entries in x</a:t>
            </a:r>
          </a:p>
          <a:p>
            <a:endParaRPr lang="en-US" sz="2400" dirty="0"/>
          </a:p>
          <a:p>
            <a:r>
              <a:rPr lang="en-US" sz="2400" dirty="0"/>
              <a:t>Find the sparsest solution approaching the true signal</a:t>
            </a:r>
          </a:p>
          <a:p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19E4-F77D-4720-A6C7-799150BA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E0FD07-37CC-497E-AC77-87178A21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116E1C-7B59-4CE7-9611-B4378FD91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" y="4406972"/>
            <a:ext cx="7105650" cy="177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4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5" y="1561703"/>
            <a:ext cx="3832471" cy="2470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457" y="-213951"/>
            <a:ext cx="10972800" cy="1143000"/>
          </a:xfrm>
        </p:spPr>
        <p:txBody>
          <a:bodyPr/>
          <a:lstStyle/>
          <a:p>
            <a:r>
              <a:rPr lang="en-US" dirty="0"/>
              <a:t>2D Deconvolution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96" y="2628"/>
            <a:ext cx="2604504" cy="81236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620129" y="960454"/>
            <a:ext cx="5700012" cy="5567371"/>
            <a:chOff x="0" y="659613"/>
            <a:chExt cx="5700012" cy="55673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19646" t="13655" r="60702" b="8773"/>
            <a:stretch/>
          </p:blipFill>
          <p:spPr>
            <a:xfrm>
              <a:off x="0" y="1404091"/>
              <a:ext cx="1952172" cy="43554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78316" t="13459" b="8437"/>
            <a:stretch/>
          </p:blipFill>
          <p:spPr>
            <a:xfrm>
              <a:off x="3545960" y="1404091"/>
              <a:ext cx="2154052" cy="43853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4692" y="5857652"/>
              <a:ext cx="3744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6"/>
                </a:rPr>
                <a:t>JINST 13 P07006/7 </a:t>
              </a:r>
              <a:r>
                <a:rPr lang="en-US" dirty="0"/>
                <a:t>(2018)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39596" t="13754" r="41336" b="9858"/>
            <a:stretch/>
          </p:blipFill>
          <p:spPr>
            <a:xfrm>
              <a:off x="1756232" y="1432050"/>
              <a:ext cx="1894115" cy="428897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8857" y="696580"/>
              <a:ext cx="1731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Measured waveform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2172" y="681401"/>
              <a:ext cx="1731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1-D deconvolution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7150" y="659613"/>
              <a:ext cx="1731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2-D deconvolution</a:t>
              </a:r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347663" y="738188"/>
          <a:ext cx="480853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" name="Equation" r:id="rId7" imgW="3200400" imgH="609480" progId="Equation.DSMT4">
                  <p:embed/>
                </p:oleObj>
              </mc:Choice>
              <mc:Fallback>
                <p:oleObj name="Equation" r:id="rId7" imgW="3200400" imgH="60948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738188"/>
                        <a:ext cx="4808537" cy="915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186755" y="3991926"/>
          <a:ext cx="5709054" cy="15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" name="Equation" r:id="rId9" imgW="4216320" imgH="1168200" progId="Equation.DSMT4">
                  <p:embed/>
                </p:oleObj>
              </mc:Choice>
              <mc:Fallback>
                <p:oleObj name="Equation" r:id="rId9" imgW="4216320" imgH="1168200" progId="Equation.DSMT4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55" y="3991926"/>
                        <a:ext cx="5709054" cy="15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3780981" y="1881998"/>
            <a:ext cx="25671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100" dirty="0"/>
              <a:t>R</a:t>
            </a:r>
            <a:r>
              <a:rPr lang="en-US" sz="2100" baseline="-25000" dirty="0"/>
              <a:t>1</a:t>
            </a:r>
            <a:r>
              <a:rPr lang="en-US" sz="2100" dirty="0"/>
              <a:t> represents the induced signal </a:t>
            </a:r>
            <a:br>
              <a:rPr lang="en-US" sz="2100" dirty="0"/>
            </a:br>
            <a:r>
              <a:rPr lang="en-US" sz="2100" dirty="0"/>
              <a:t>from (i+1)</a:t>
            </a:r>
            <a:r>
              <a:rPr lang="en-US" sz="2100" dirty="0" err="1"/>
              <a:t>th</a:t>
            </a:r>
            <a:r>
              <a:rPr lang="en-US" sz="2100" dirty="0"/>
              <a:t> wire signal to </a:t>
            </a:r>
            <a:r>
              <a:rPr lang="en-US" sz="2100" dirty="0" err="1"/>
              <a:t>ith</a:t>
            </a:r>
            <a:r>
              <a:rPr lang="en-US" sz="2100" dirty="0"/>
              <a:t> wire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3338" y="5662969"/>
            <a:ext cx="4871818" cy="1061829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The inversion of matrix R can again </a:t>
            </a:r>
            <a:br>
              <a:rPr lang="en-US" sz="2100" b="1" dirty="0"/>
            </a:br>
            <a:r>
              <a:rPr lang="en-US" sz="2100" b="1" dirty="0"/>
              <a:t>be done with deconvolution </a:t>
            </a:r>
            <a:r>
              <a:rPr lang="en-US" sz="2100" b="1" dirty="0">
                <a:sym typeface="Wingdings" panose="05000000000000000000" pitchFamily="2" charset="2"/>
              </a:rPr>
              <a:t> </a:t>
            </a:r>
            <a:br>
              <a:rPr lang="en-US" sz="2100" b="1" dirty="0">
                <a:sym typeface="Wingdings" panose="05000000000000000000" pitchFamily="2" charset="2"/>
              </a:rPr>
            </a:br>
            <a:r>
              <a:rPr lang="en-US" sz="2100" b="1" dirty="0"/>
              <a:t>2-D Fast Fourier Transformation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646AA-3058-40BB-84D4-5B0582E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CBEB0B2-63E6-4A03-821F-A21BB6C2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</p:spTree>
    <p:extLst>
      <p:ext uri="{BB962C8B-B14F-4D97-AF65-F5344CB8AC3E}">
        <p14:creationId xmlns:p14="http://schemas.microsoft.com/office/powerpoint/2010/main" val="176992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90BFEE-EF4A-431C-92E6-645F5C115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r="3311"/>
          <a:stretch/>
        </p:blipFill>
        <p:spPr>
          <a:xfrm>
            <a:off x="8812404" y="1104872"/>
            <a:ext cx="3265715" cy="2554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7FFA7-7D10-4F92-9864-B6BF70B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MicroBooNE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3DA27-BBB5-40F8-9F67-5897E8068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7861" y="4561950"/>
                <a:ext cx="10515600" cy="1798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Goals of the Short Baseline Neutrino Program</a:t>
                </a:r>
              </a:p>
              <a:p>
                <a:pPr lvl="1"/>
                <a:r>
                  <a:rPr lang="en-US" dirty="0"/>
                  <a:t>low-energy excess indicated by </a:t>
                </a:r>
                <a:r>
                  <a:rPr lang="en-US" dirty="0" err="1"/>
                  <a:t>MiniBooNE</a:t>
                </a:r>
                <a:endParaRPr lang="en-US" dirty="0"/>
              </a:p>
              <a:p>
                <a:pPr lvl="1"/>
                <a:r>
                  <a:rPr lang="en-US" dirty="0"/>
                  <a:t>sterile neutrinos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Ar</a:t>
                </a:r>
                <a:r>
                  <a:rPr lang="en-US" dirty="0"/>
                  <a:t> interaction cross section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3DA27-BBB5-40F8-9F67-5897E8068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7861" y="4561950"/>
                <a:ext cx="10515600" cy="1798657"/>
              </a:xfrm>
              <a:blipFill>
                <a:blip r:embed="rId3"/>
                <a:stretch>
                  <a:fillRect l="-1043" t="-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607D2-CC79-462E-A26F-9A78B10A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Wenqiang Gu - BNL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0E90F-CAB9-443E-8B33-3F2123C8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72C32C-81A7-4BE9-89FB-9EDA1AD5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51BB8-0D90-4D33-B896-98EF1FD07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57"/>
          <a:stretch/>
        </p:blipFill>
        <p:spPr>
          <a:xfrm>
            <a:off x="812070" y="1135463"/>
            <a:ext cx="7952279" cy="3014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C7F72-CCF7-44F9-99DA-C9C99158A953}"/>
              </a:ext>
            </a:extLst>
          </p:cNvPr>
          <p:cNvSpPr txBox="1"/>
          <p:nvPr/>
        </p:nvSpPr>
        <p:spPr>
          <a:xfrm>
            <a:off x="8953080" y="3557116"/>
            <a:ext cx="287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Low-energy excess observed by </a:t>
            </a:r>
            <a:r>
              <a:rPr lang="en-US" i="1" dirty="0" err="1"/>
              <a:t>MiniBooNE</a:t>
            </a:r>
            <a:endParaRPr lang="en-US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FAEC4-4B44-4BCB-A125-2477CC1EACB1}"/>
              </a:ext>
            </a:extLst>
          </p:cNvPr>
          <p:cNvSpPr/>
          <p:nvPr/>
        </p:nvSpPr>
        <p:spPr>
          <a:xfrm>
            <a:off x="8792308" y="1145510"/>
            <a:ext cx="3326004" cy="2994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AADBF0-EAC7-45C5-BF94-E0921DDD19EA}"/>
              </a:ext>
            </a:extLst>
          </p:cNvPr>
          <p:cNvCxnSpPr>
            <a:cxnSpLocks/>
          </p:cNvCxnSpPr>
          <p:nvPr/>
        </p:nvCxnSpPr>
        <p:spPr>
          <a:xfrm flipH="1">
            <a:off x="994787" y="1788607"/>
            <a:ext cx="7214716" cy="251208"/>
          </a:xfrm>
          <a:prstGeom prst="straightConnector1">
            <a:avLst/>
          </a:prstGeom>
          <a:ln w="5715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44A3D9E-48E3-487C-BFBB-7A0527D54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87"/>
          <a:stretch/>
        </p:blipFill>
        <p:spPr>
          <a:xfrm>
            <a:off x="3886179" y="3416439"/>
            <a:ext cx="1549980" cy="9218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23139F-440C-4A2C-BEA5-6ABDC28F5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3" y="1281060"/>
            <a:ext cx="1356207" cy="2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31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926" y="55500"/>
            <a:ext cx="11237788" cy="1143000"/>
          </a:xfrm>
        </p:spPr>
        <p:txBody>
          <a:bodyPr>
            <a:normAutofit/>
          </a:bodyPr>
          <a:lstStyle/>
          <a:p>
            <a:r>
              <a:rPr lang="en-US" dirty="0"/>
              <a:t>Before and After L1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20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2736" y="1320861"/>
            <a:ext cx="6077590" cy="4526772"/>
            <a:chOff x="72736" y="1487772"/>
            <a:chExt cx="6077590" cy="4526772"/>
          </a:xfrm>
        </p:grpSpPr>
        <p:sp>
          <p:nvSpPr>
            <p:cNvPr id="8" name="TextBox 7"/>
            <p:cNvSpPr txBox="1"/>
            <p:nvPr/>
          </p:nvSpPr>
          <p:spPr>
            <a:xfrm>
              <a:off x="797724" y="1487772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Side view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21823" y="1516843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view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00234" y="3864243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Front view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2736" y="1863716"/>
              <a:ext cx="6077590" cy="4150828"/>
              <a:chOff x="72736" y="2047909"/>
              <a:chExt cx="6077590" cy="415082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2736" y="2047909"/>
                <a:ext cx="5964342" cy="1951743"/>
                <a:chOff x="72736" y="818194"/>
                <a:chExt cx="5964342" cy="1951743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736" y="1006941"/>
                  <a:ext cx="2809232" cy="1532975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9122" y="818194"/>
                  <a:ext cx="3207956" cy="1951743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76" y="4388987"/>
                <a:ext cx="6000750" cy="1809750"/>
              </a:xfrm>
              <a:prstGeom prst="rect">
                <a:avLst/>
              </a:prstGeom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22" y="1487772"/>
            <a:ext cx="5764727" cy="44999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8164" y="5983105"/>
            <a:ext cx="308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Charged-Current </a:t>
            </a:r>
            <a:r>
              <a:rPr lang="el-GR" dirty="0">
                <a:hlinkClick r:id="rId6"/>
              </a:rPr>
              <a:t>ν</a:t>
            </a:r>
            <a:r>
              <a:rPr lang="el-GR" baseline="-25000" dirty="0">
                <a:hlinkClick r:id="rId6"/>
              </a:rPr>
              <a:t>μ</a:t>
            </a:r>
            <a:r>
              <a:rPr lang="en-US" dirty="0">
                <a:hlinkClick r:id="rId6"/>
              </a:rPr>
              <a:t> candidate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16800" y="5377543"/>
            <a:ext cx="121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Prediction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74857" y="4158343"/>
            <a:ext cx="136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Flash Observation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6138" y="6009576"/>
            <a:ext cx="4775762" cy="37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details in </a:t>
            </a:r>
            <a:r>
              <a:rPr lang="en-US" dirty="0">
                <a:hlinkClick r:id="rId7"/>
              </a:rPr>
              <a:t>MICROBOONE-NOTE-1040-PUB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D8BCF-403E-49D4-8261-3CD6C8EE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FD05A-21FA-41DF-A458-25BE7FD7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</p:spTree>
    <p:extLst>
      <p:ext uri="{BB962C8B-B14F-4D97-AF65-F5344CB8AC3E}">
        <p14:creationId xmlns:p14="http://schemas.microsoft.com/office/powerpoint/2010/main" val="32378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"/>
          <p:cNvGrpSpPr/>
          <p:nvPr/>
        </p:nvGrpSpPr>
        <p:grpSpPr>
          <a:xfrm>
            <a:off x="578294" y="1325333"/>
            <a:ext cx="5856695" cy="4851860"/>
            <a:chOff x="37781" y="17477"/>
            <a:chExt cx="7414539" cy="6237549"/>
          </a:xfrm>
        </p:grpSpPr>
        <p:pic>
          <p:nvPicPr>
            <p:cNvPr id="8" name="Picture 2" descr="C:\Documents and Settings\flanni\Desktop\TPC.gif"/>
            <p:cNvPicPr>
              <a:picLocks noChangeAspect="1" noChangeArrowheads="1" noCrop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781" y="17477"/>
              <a:ext cx="7414539" cy="6237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 bwMode="auto">
            <a:xfrm>
              <a:off x="6113505" y="5511623"/>
              <a:ext cx="1086787" cy="5096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i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4283968" y="5427677"/>
              <a:ext cx="599607" cy="1588"/>
            </a:xfrm>
            <a:prstGeom prst="straightConnector1">
              <a:avLst/>
            </a:prstGeom>
            <a:solidFill>
              <a:schemeClr val="tx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4377072" y="5482855"/>
              <a:ext cx="303236" cy="1967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</a:rPr>
                <a:t>time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009" y="139851"/>
            <a:ext cx="10978441" cy="891996"/>
          </a:xfrm>
        </p:spPr>
        <p:txBody>
          <a:bodyPr>
            <a:normAutofit/>
          </a:bodyPr>
          <a:lstStyle/>
          <a:p>
            <a:r>
              <a:rPr lang="en-US" dirty="0"/>
              <a:t>Principle of Single-Phase LArTPC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9530" y="5986515"/>
                <a:ext cx="4975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Drift velocity ~ O(1) km/s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i="1" dirty="0">
                    <a:sym typeface="Wingdings" panose="05000000000000000000" pitchFamily="2" charset="2"/>
                  </a:rPr>
                  <a:t>  a few </a:t>
                </a:r>
                <a:r>
                  <a:rPr lang="en-US" i="1" dirty="0" err="1">
                    <a:sym typeface="Wingdings" panose="05000000000000000000" pitchFamily="2" charset="2"/>
                  </a:rPr>
                  <a:t>ms</a:t>
                </a:r>
                <a:r>
                  <a:rPr lang="en-US" i="1" dirty="0">
                    <a:sym typeface="Wingdings" panose="05000000000000000000" pitchFamily="2" charset="2"/>
                  </a:rPr>
                  <a:t> drift time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30" y="5986515"/>
                <a:ext cx="4975259" cy="369332"/>
              </a:xfrm>
              <a:prstGeom prst="rect">
                <a:avLst/>
              </a:prstGeom>
              <a:blipFill>
                <a:blip r:embed="rId4"/>
                <a:stretch>
                  <a:fillRect l="-98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04088" y="1609604"/>
            <a:ext cx="226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Made by Bo Yu (BNL)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94BE558-C23F-40EB-A401-83DF2D5C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4DB5C2-3EF6-4793-8032-491B0B6A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E1CB0856-A4AA-4BD0-BF77-20347DB26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9739" y="4904509"/>
                <a:ext cx="6074106" cy="16417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millimeter scale spatial resolution</a:t>
                </a:r>
              </a:p>
              <a:p>
                <a:r>
                  <a:rPr lang="en-US" dirty="0"/>
                  <a:t>Excellent charge resolution</a:t>
                </a:r>
              </a:p>
              <a:p>
                <a:pPr lvl="1"/>
                <a:r>
                  <a:rPr lang="en-US" dirty="0"/>
                  <a:t>e/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separation: bkg. rejection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CC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E1CB0856-A4AA-4BD0-BF77-20347DB26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9739" y="4904509"/>
                <a:ext cx="6074106" cy="1641764"/>
              </a:xfrm>
              <a:blipFill>
                <a:blip r:embed="rId5"/>
                <a:stretch>
                  <a:fillRect l="-1807" t="-6320" r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261BE40-A83A-4A43-8773-AE9AEC2EF0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45" y="1334891"/>
            <a:ext cx="5388080" cy="3232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B47AC6-FFE6-4DA8-A6A3-A8221FCF9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053" y="4038590"/>
            <a:ext cx="289800" cy="10178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56E136-18F2-4195-9E90-6E5C5FDEB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5238" y="3221295"/>
            <a:ext cx="289800" cy="10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3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9"/>
          <a:stretch/>
        </p:blipFill>
        <p:spPr bwMode="auto">
          <a:xfrm>
            <a:off x="800175" y="1194954"/>
            <a:ext cx="2296391" cy="174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work\Upcoming Travel\SP_uboone\Signal_Calibration\figs\TPC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/>
          <a:stretch/>
        </p:blipFill>
        <p:spPr bwMode="auto">
          <a:xfrm>
            <a:off x="4393637" y="1238230"/>
            <a:ext cx="2432835" cy="18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19681"/>
                <a:ext cx="109728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Traditional </a:t>
                </a:r>
                <a:r>
                  <a:rPr lang="en-US" sz="3600" dirty="0" err="1"/>
                  <a:t>Reco</a:t>
                </a:r>
                <a:r>
                  <a:rPr lang="en-US" sz="3600" dirty="0"/>
                  <a:t>. Approach: 2D</a:t>
                </a:r>
                <a:r>
                  <a:rPr lang="en-US" sz="3600" dirty="0">
                    <a:sym typeface="Wingdings" panose="05000000000000000000" pitchFamily="2" charset="2"/>
                  </a:rPr>
                  <a:t> matching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3D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19681"/>
                <a:ext cx="10972800" cy="1143000"/>
              </a:xfrm>
              <a:blipFill>
                <a:blip r:embed="rId5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9BDE6-B75B-43F1-8D08-72335282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AD6E7-D419-4429-A2B7-01B73656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  <a:endParaRPr lang="en-US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D8225BB3-E838-4422-B81F-D6823CC0C61C}"/>
              </a:ext>
            </a:extLst>
          </p:cNvPr>
          <p:cNvSpPr/>
          <p:nvPr/>
        </p:nvSpPr>
        <p:spPr>
          <a:xfrm>
            <a:off x="3416439" y="1959429"/>
            <a:ext cx="562708" cy="351692"/>
          </a:xfrm>
          <a:prstGeom prst="stripedRightArrow">
            <a:avLst/>
          </a:prstGeom>
          <a:solidFill>
            <a:srgbClr val="CCFFC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85073-622E-4243-829E-870F3D689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619" y="1166911"/>
            <a:ext cx="4074205" cy="52037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1290A-313D-47EC-8DFA-191CA95BF9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835"/>
          <a:stretch/>
        </p:blipFill>
        <p:spPr>
          <a:xfrm>
            <a:off x="687530" y="3095832"/>
            <a:ext cx="5230949" cy="32850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447FEF-DF60-4AEB-863B-6833CC55843E}"/>
              </a:ext>
            </a:extLst>
          </p:cNvPr>
          <p:cNvSpPr/>
          <p:nvPr/>
        </p:nvSpPr>
        <p:spPr>
          <a:xfrm>
            <a:off x="4712678" y="5908431"/>
            <a:ext cx="864158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16715-C9FF-4C74-80F5-4E3618778ADB}"/>
              </a:ext>
            </a:extLst>
          </p:cNvPr>
          <p:cNvSpPr txBox="1"/>
          <p:nvPr/>
        </p:nvSpPr>
        <p:spPr>
          <a:xfrm>
            <a:off x="9576079" y="1356528"/>
            <a:ext cx="201971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Andrew Smith</a:t>
            </a:r>
          </a:p>
          <a:p>
            <a:r>
              <a:rPr lang="en-US" dirty="0"/>
              <a:t>@ 2019 APS April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858DB-1373-4EF4-8230-DB419B66A140}"/>
              </a:ext>
            </a:extLst>
          </p:cNvPr>
          <p:cNvSpPr txBox="1"/>
          <p:nvPr/>
        </p:nvSpPr>
        <p:spPr>
          <a:xfrm>
            <a:off x="7475973" y="6109398"/>
            <a:ext cx="43207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Illustration of LArTPC pattern recognition in the Pandora framework</a:t>
            </a:r>
          </a:p>
        </p:txBody>
      </p:sp>
    </p:spTree>
    <p:extLst>
      <p:ext uri="{BB962C8B-B14F-4D97-AF65-F5344CB8AC3E}">
        <p14:creationId xmlns:p14="http://schemas.microsoft.com/office/powerpoint/2010/main" val="200951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Wire-Cell Tomographic Event Reconstruction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FDC7-4BFA-4AB7-B857-D801FFC6DA7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04" y="1231052"/>
            <a:ext cx="2872705" cy="502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549819" y="1231052"/>
            <a:ext cx="8032581" cy="4313561"/>
            <a:chOff x="3724547" y="2595528"/>
            <a:chExt cx="7735428" cy="41259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0569"/>
            <a:stretch/>
          </p:blipFill>
          <p:spPr>
            <a:xfrm>
              <a:off x="3724547" y="2595528"/>
              <a:ext cx="7735428" cy="41259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3150" y="2629231"/>
              <a:ext cx="2766825" cy="1231140"/>
            </a:xfrm>
            <a:prstGeom prst="rect">
              <a:avLst/>
            </a:prstGeom>
          </p:spPr>
        </p:pic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83C9CE-D972-4986-A705-CDB561FF4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7DBB6F9-1A7C-49D7-8B99-677D5D9D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EF2E3-3424-44D7-98D1-BBB12D5CF5F9}"/>
              </a:ext>
            </a:extLst>
          </p:cNvPr>
          <p:cNvSpPr txBox="1"/>
          <p:nvPr/>
        </p:nvSpPr>
        <p:spPr>
          <a:xfrm>
            <a:off x="3688772" y="5590309"/>
            <a:ext cx="450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Three-dimensional Imaging for Large </a:t>
            </a:r>
            <a:r>
              <a:rPr lang="en-US" dirty="0" err="1"/>
              <a:t>LArTPCs</a:t>
            </a:r>
            <a:endParaRPr lang="en-US" dirty="0"/>
          </a:p>
          <a:p>
            <a:r>
              <a:rPr lang="en-US" dirty="0"/>
              <a:t>Xin Qian </a:t>
            </a:r>
            <a:r>
              <a:rPr lang="en-US" i="1" dirty="0"/>
              <a:t>et al. </a:t>
            </a:r>
            <a:r>
              <a:rPr lang="en-US" b="1" dirty="0"/>
              <a:t>JINST 13, P05032 (2018)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2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025C-999C-44B7-BC95-6EBCF34E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Signal Processing for Tomography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3802F-8BE2-4CB8-9AF5-EA8647DB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712BB-5622-4022-ACA9-CE494EA0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9774-C2FC-45AE-954F-18523CBF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04BF40-E765-4987-A08D-DF821A0A3795}"/>
              </a:ext>
            </a:extLst>
          </p:cNvPr>
          <p:cNvGrpSpPr/>
          <p:nvPr/>
        </p:nvGrpSpPr>
        <p:grpSpPr>
          <a:xfrm>
            <a:off x="381838" y="1167519"/>
            <a:ext cx="5866152" cy="5016459"/>
            <a:chOff x="1595538" y="750691"/>
            <a:chExt cx="6204565" cy="52495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BD5F9B-51A1-40AB-BE69-49A571CCADEA}"/>
                </a:ext>
              </a:extLst>
            </p:cNvPr>
            <p:cNvGrpSpPr/>
            <p:nvPr/>
          </p:nvGrpSpPr>
          <p:grpSpPr>
            <a:xfrm>
              <a:off x="1595538" y="750691"/>
              <a:ext cx="6204565" cy="5249573"/>
              <a:chOff x="71537" y="750690"/>
              <a:chExt cx="6204565" cy="524957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49179C6-7629-4278-8703-E377188933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163" r="40766" b="7851"/>
              <a:stretch/>
            </p:blipFill>
            <p:spPr>
              <a:xfrm>
                <a:off x="71537" y="772969"/>
                <a:ext cx="4021581" cy="522729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E6B3E0-8F38-4987-8F2B-E9838E85F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905" b="7851"/>
              <a:stretch/>
            </p:blipFill>
            <p:spPr>
              <a:xfrm>
                <a:off x="4058575" y="750690"/>
                <a:ext cx="2217527" cy="5227294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32C42B4-28A3-41B6-AD50-8AFA52AECB1B}"/>
                </a:ext>
              </a:extLst>
            </p:cNvPr>
            <p:cNvCxnSpPr/>
            <p:nvPr/>
          </p:nvCxnSpPr>
          <p:spPr>
            <a:xfrm flipV="1">
              <a:off x="3896176" y="1541200"/>
              <a:ext cx="13854" cy="3851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BE840F-0C0B-40AD-9A04-88531A196428}"/>
                </a:ext>
              </a:extLst>
            </p:cNvPr>
            <p:cNvSpPr txBox="1"/>
            <p:nvPr/>
          </p:nvSpPr>
          <p:spPr>
            <a:xfrm>
              <a:off x="3448365" y="1776727"/>
              <a:ext cx="461665" cy="2603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Drift Time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BAA547-E224-4D0E-B0FA-4F6B2770AD88}"/>
                </a:ext>
              </a:extLst>
            </p:cNvPr>
            <p:cNvCxnSpPr/>
            <p:nvPr/>
          </p:nvCxnSpPr>
          <p:spPr>
            <a:xfrm>
              <a:off x="1897881" y="5824906"/>
              <a:ext cx="5073862" cy="24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04D9C9-7B70-4997-A5D4-6E54120FDA78}"/>
                </a:ext>
              </a:extLst>
            </p:cNvPr>
            <p:cNvSpPr txBox="1"/>
            <p:nvPr/>
          </p:nvSpPr>
          <p:spPr>
            <a:xfrm>
              <a:off x="3326447" y="5427631"/>
              <a:ext cx="2216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Wire number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A533F08-AAC8-42A4-9499-BFB69B1FE59B}"/>
              </a:ext>
            </a:extLst>
          </p:cNvPr>
          <p:cNvSpPr/>
          <p:nvPr/>
        </p:nvSpPr>
        <p:spPr>
          <a:xfrm>
            <a:off x="2679265" y="6081054"/>
            <a:ext cx="2625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JINST 13 P07006/7 (2018)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DDF7BA-031D-4C3F-80FC-0ECAA9BB3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r="57362" b="13896"/>
          <a:stretch/>
        </p:blipFill>
        <p:spPr>
          <a:xfrm>
            <a:off x="5965180" y="3974313"/>
            <a:ext cx="2706548" cy="199281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2C906B7-82B0-4C0D-AEF0-F9CD6A216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9" t="5904" r="2684" b="3581"/>
          <a:stretch/>
        </p:blipFill>
        <p:spPr>
          <a:xfrm>
            <a:off x="6920460" y="1165610"/>
            <a:ext cx="3990110" cy="2484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F69FDC-747C-4F42-99A6-2D849C1179C5}"/>
              </a:ext>
            </a:extLst>
          </p:cNvPr>
          <p:cNvSpPr txBox="1"/>
          <p:nvPr/>
        </p:nvSpPr>
        <p:spPr>
          <a:xfrm>
            <a:off x="9695542" y="3725705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2-D deconvolution</a:t>
            </a:r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76EF47EF-5E41-4020-BF51-A43DA6B8DB10}"/>
              </a:ext>
            </a:extLst>
          </p:cNvPr>
          <p:cNvSpPr/>
          <p:nvPr/>
        </p:nvSpPr>
        <p:spPr>
          <a:xfrm>
            <a:off x="8732016" y="4712675"/>
            <a:ext cx="462225" cy="311499"/>
          </a:xfrm>
          <a:prstGeom prst="stripedRightArrow">
            <a:avLst/>
          </a:prstGeom>
          <a:solidFill>
            <a:srgbClr val="CCFFC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11A115-D3C3-42E0-BB5E-C0BA19541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42" r="3972" b="13896"/>
          <a:stretch/>
        </p:blipFill>
        <p:spPr>
          <a:xfrm>
            <a:off x="9204290" y="3996083"/>
            <a:ext cx="2736197" cy="19928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F58D7D-3896-411E-8BDF-9DA2CD25239F}"/>
              </a:ext>
            </a:extLst>
          </p:cNvPr>
          <p:cNvSpPr txBox="1"/>
          <p:nvPr/>
        </p:nvSpPr>
        <p:spPr>
          <a:xfrm>
            <a:off x="6602324" y="3747476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1-D deconvolution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C664D-C527-48BE-A44F-3F5D7BC04B54}"/>
              </a:ext>
            </a:extLst>
          </p:cNvPr>
          <p:cNvSpPr/>
          <p:nvPr/>
        </p:nvSpPr>
        <p:spPr>
          <a:xfrm>
            <a:off x="5958673" y="1135464"/>
            <a:ext cx="5978769" cy="51447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C5F226D-7CD9-452E-B2CD-72BC0DB8F910}"/>
              </a:ext>
            </a:extLst>
          </p:cNvPr>
          <p:cNvSpPr txBox="1"/>
          <p:nvPr/>
        </p:nvSpPr>
        <p:spPr>
          <a:xfrm>
            <a:off x="9365064" y="5970508"/>
            <a:ext cx="265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Key for tomographic imaging</a:t>
            </a:r>
          </a:p>
        </p:txBody>
      </p:sp>
    </p:spTree>
    <p:extLst>
      <p:ext uri="{BB962C8B-B14F-4D97-AF65-F5344CB8AC3E}">
        <p14:creationId xmlns:p14="http://schemas.microsoft.com/office/powerpoint/2010/main" val="11027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82E1-0E32-4A49-B01B-FD658ED2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Tomographic Reconstruction: Slicing and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0C2BE-B7E1-420D-8E3F-B2A3A7260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529" y="5406013"/>
            <a:ext cx="10515600" cy="571540"/>
          </a:xfrm>
        </p:spPr>
        <p:txBody>
          <a:bodyPr/>
          <a:lstStyle/>
          <a:p>
            <a:r>
              <a:rPr lang="en-US" dirty="0"/>
              <a:t>2-plane tiling: at least two planes to be “fired” in a time slice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20106-BFCB-4903-9F0A-3A34BE68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B7AAB-9044-484B-8F18-E601EAEA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2B66A-F45A-40DD-9948-EEB372E3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B0B2E-95F5-4B05-9AA1-B61CFBBB6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80"/>
          <a:stretch/>
        </p:blipFill>
        <p:spPr>
          <a:xfrm>
            <a:off x="746576" y="1258057"/>
            <a:ext cx="4347938" cy="33697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F80D34-D323-427A-8564-C7F3BCBAF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76"/>
          <a:stretch/>
        </p:blipFill>
        <p:spPr>
          <a:xfrm>
            <a:off x="6575796" y="1405073"/>
            <a:ext cx="4351091" cy="280145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668805F-B0EF-4791-861E-07B015A14819}"/>
              </a:ext>
            </a:extLst>
          </p:cNvPr>
          <p:cNvGrpSpPr/>
          <p:nvPr/>
        </p:nvGrpSpPr>
        <p:grpSpPr>
          <a:xfrm>
            <a:off x="6477250" y="3102076"/>
            <a:ext cx="2534016" cy="1784519"/>
            <a:chOff x="6531326" y="4168877"/>
            <a:chExt cx="2534016" cy="1784519"/>
          </a:xfrm>
          <a:scene3d>
            <a:camera prst="isometricLeftDown"/>
            <a:lightRig rig="threePt" dir="t"/>
          </a:scene3d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CE503D-FCF0-499B-9BC0-386E3F14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1326" y="4201182"/>
              <a:ext cx="2534016" cy="1752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0681F3-0CF2-4129-A898-EF70209BE98D}"/>
                </a:ext>
              </a:extLst>
            </p:cNvPr>
            <p:cNvSpPr/>
            <p:nvPr/>
          </p:nvSpPr>
          <p:spPr>
            <a:xfrm>
              <a:off x="6538452" y="4168877"/>
              <a:ext cx="2526890" cy="1779639"/>
            </a:xfrm>
            <a:prstGeom prst="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ADFE54-495E-46CC-9A04-3AB7ABE41234}"/>
              </a:ext>
            </a:extLst>
          </p:cNvPr>
          <p:cNvCxnSpPr/>
          <p:nvPr/>
        </p:nvCxnSpPr>
        <p:spPr>
          <a:xfrm flipV="1">
            <a:off x="9301316" y="4218039"/>
            <a:ext cx="1258529" cy="727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3E21AB-B0B4-4D69-836E-E99F01E40259}"/>
              </a:ext>
            </a:extLst>
          </p:cNvPr>
          <p:cNvSpPr txBox="1"/>
          <p:nvPr/>
        </p:nvSpPr>
        <p:spPr>
          <a:xfrm>
            <a:off x="9901084" y="4562169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Tomography scan</a:t>
            </a:r>
          </a:p>
        </p:txBody>
      </p:sp>
    </p:spTree>
    <p:extLst>
      <p:ext uri="{BB962C8B-B14F-4D97-AF65-F5344CB8AC3E}">
        <p14:creationId xmlns:p14="http://schemas.microsoft.com/office/powerpoint/2010/main" val="359639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74942-C6CE-4437-8B3F-46F06DBC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 Fake Hits: Charge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D985-1272-4619-A912-ACB390BBD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4953837"/>
            <a:ext cx="10515600" cy="149458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Fake hits</a:t>
            </a:r>
            <a:r>
              <a:rPr lang="en-US" dirty="0"/>
              <a:t> cannot be avoided when tiling the hit cells</a:t>
            </a:r>
          </a:p>
          <a:p>
            <a:r>
              <a:rPr lang="en-US" dirty="0"/>
              <a:t>Instead, eliminated by solving a linear system with the wire geometry </a:t>
            </a:r>
          </a:p>
          <a:p>
            <a:pPr lvl="1"/>
            <a:r>
              <a:rPr lang="en-US" dirty="0"/>
              <a:t>However, this particular example, 6 unknowns with 5 equations. What to do??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8CCC-1CD1-4043-8AE8-AF551B08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20C5-4558-4516-B9EC-66A82455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E72FC-6402-4DDA-A8C5-F7842AC4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444D55-CBF3-4F79-8AFC-E315DEB6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76" y="1174175"/>
            <a:ext cx="9233390" cy="35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9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EB27-317A-47D3-A345-782FA54C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EE2D-E541-439C-8560-C90B37338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050"/>
            <a:ext cx="10515600" cy="1521150"/>
          </a:xfrm>
        </p:spPr>
        <p:txBody>
          <a:bodyPr>
            <a:normAutofit/>
          </a:bodyPr>
          <a:lstStyle/>
          <a:p>
            <a:r>
              <a:rPr lang="en-US" dirty="0"/>
              <a:t>Compressed sensing is a mathematical technique to recover </a:t>
            </a:r>
            <a:r>
              <a:rPr lang="en-US" b="1" dirty="0">
                <a:solidFill>
                  <a:srgbClr val="0070C0"/>
                </a:solidFill>
              </a:rPr>
              <a:t>sparse signal </a:t>
            </a:r>
            <a:r>
              <a:rPr lang="en-US" dirty="0"/>
              <a:t>from under-determined (linear) system</a:t>
            </a:r>
          </a:p>
          <a:p>
            <a:pPr lvl="1"/>
            <a:r>
              <a:rPr lang="en-US" dirty="0"/>
              <a:t>However, very expensive in computing for a brute force solution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E0DDE-FD90-45D6-9C8E-5764347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2274F-DFD9-4683-B792-5421E882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6C444-12F2-4699-BD41-5A609100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9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6A6896-3E76-4DBB-BC2D-5D582B595432}"/>
              </a:ext>
            </a:extLst>
          </p:cNvPr>
          <p:cNvSpPr txBox="1">
            <a:spLocks/>
          </p:cNvSpPr>
          <p:nvPr/>
        </p:nvSpPr>
        <p:spPr>
          <a:xfrm>
            <a:off x="762000" y="2617687"/>
            <a:ext cx="11430000" cy="173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ebdings" panose="05030102010509060703" pitchFamily="18" charset="2"/>
              <a:buChar char=""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breakthrough comes from the proof that L0 problem can be well approximated by the 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5">
                <a:extLst>
                  <a:ext uri="{FF2B5EF4-FFF2-40B4-BE49-F238E27FC236}">
                    <a16:creationId xmlns:a16="http://schemas.microsoft.com/office/drawing/2014/main" id="{BC839E27-F790-40B1-A407-F2EED92C1E28}"/>
                  </a:ext>
                </a:extLst>
              </p:cNvPr>
              <p:cNvSpPr txBox="1"/>
              <p:nvPr/>
            </p:nvSpPr>
            <p:spPr>
              <a:xfrm>
                <a:off x="1928156" y="3519156"/>
                <a:ext cx="5148980" cy="78002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bject 5">
                <a:extLst>
                  <a:ext uri="{FF2B5EF4-FFF2-40B4-BE49-F238E27FC236}">
                    <a16:creationId xmlns:a16="http://schemas.microsoft.com/office/drawing/2014/main" id="{BC839E27-F790-40B1-A407-F2EED92C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156" y="3519156"/>
                <a:ext cx="5148980" cy="7800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707DED-27B1-43D3-BA1D-EC5A7D98DBD5}"/>
                  </a:ext>
                </a:extLst>
              </p:cNvPr>
              <p:cNvSpPr txBox="1"/>
              <p:nvPr/>
            </p:nvSpPr>
            <p:spPr>
              <a:xfrm>
                <a:off x="1143245" y="4760535"/>
                <a:ext cx="42891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Hours of computing time with L0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  <a:sym typeface="Wingdings" panose="05000000000000000000" pitchFamily="2" charset="2"/>
                  </a:rPr>
                  <a:t> minutes of computing time with L1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707DED-27B1-43D3-BA1D-EC5A7D98D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45" y="4760535"/>
                <a:ext cx="4289180" cy="707886"/>
              </a:xfrm>
              <a:prstGeom prst="rect">
                <a:avLst/>
              </a:prstGeom>
              <a:blipFill>
                <a:blip r:embed="rId3"/>
                <a:stretch>
                  <a:fillRect l="-1565" t="-5172" r="-56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8F9D903-EC9E-4489-A143-959F2DB5D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25" y="4354746"/>
            <a:ext cx="6531875" cy="23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939</Words>
  <Application>Microsoft Macintosh PowerPoint</Application>
  <PresentationFormat>Widescreen</PresentationFormat>
  <Paragraphs>200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CMU Sans Serif</vt:lpstr>
      <vt:lpstr>Arial</vt:lpstr>
      <vt:lpstr>Calibri</vt:lpstr>
      <vt:lpstr>Calibri Light</vt:lpstr>
      <vt:lpstr>Cambria Math</vt:lpstr>
      <vt:lpstr>Garamond</vt:lpstr>
      <vt:lpstr>Webdings</vt:lpstr>
      <vt:lpstr>Office Theme</vt:lpstr>
      <vt:lpstr>Equation</vt:lpstr>
      <vt:lpstr>Recent Progress on Wire-Cell 3D Event Reconstruction in MicroBooNE</vt:lpstr>
      <vt:lpstr>The MicroBooNE Experiment</vt:lpstr>
      <vt:lpstr>Principle of Single-Phase LArTPC </vt:lpstr>
      <vt:lpstr>Traditional Reco. Approach: 2D matching ⇒ 3D</vt:lpstr>
      <vt:lpstr>Wire-Cell Tomographic Event Reconstruction </vt:lpstr>
      <vt:lpstr>Improved Signal Processing for Tomography</vt:lpstr>
      <vt:lpstr>Tomographic Reconstruction: Slicing and Tiling</vt:lpstr>
      <vt:lpstr>Eliminate Fake Hits: Charge Solving</vt:lpstr>
      <vt:lpstr>Compressed Sensing</vt:lpstr>
      <vt:lpstr>Tomographic Reconstruction: Charge Solving</vt:lpstr>
      <vt:lpstr>Deghosting</vt:lpstr>
      <vt:lpstr>Clustering and “in-beam” flash matching</vt:lpstr>
      <vt:lpstr>Before and After Flash Matching</vt:lpstr>
      <vt:lpstr>Trajectory Fitting and Particle Identification</vt:lpstr>
      <vt:lpstr>Summary</vt:lpstr>
      <vt:lpstr>Backup Slides</vt:lpstr>
      <vt:lpstr>PowerPoint Presentation</vt:lpstr>
      <vt:lpstr>Compressed Sensing</vt:lpstr>
      <vt:lpstr>2D Deconvolution</vt:lpstr>
      <vt:lpstr>Before and After L1 Matching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Gu, Wenqiang</dc:creator>
  <cp:lastModifiedBy>Gu, Wenqiang</cp:lastModifiedBy>
  <cp:revision>112</cp:revision>
  <dcterms:created xsi:type="dcterms:W3CDTF">2019-09-14T03:11:54Z</dcterms:created>
  <dcterms:modified xsi:type="dcterms:W3CDTF">2021-11-20T17:31:15Z</dcterms:modified>
</cp:coreProperties>
</file>